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43245"/>
  </p:normalViewPr>
  <p:slideViewPr>
    <p:cSldViewPr snapToGrid="0" snapToObjects="1">
      <p:cViewPr varScale="1">
        <p:scale>
          <a:sx n="44" d="100"/>
          <a:sy n="44" d="100"/>
        </p:scale>
        <p:origin x="3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3F861D-E2C2-F746-AEE4-B5914EDF0991}" type="datetimeFigureOut">
              <a:rPr lang="en-US" smtClean="0"/>
              <a:t>8/1/2019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340E98-B490-5B47-910A-07327C963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88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40E98-B490-5B47-910A-07327C963A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800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Font typeface="Arial" panose="020B0604020202020204" pitchFamily="34" charset="0"/>
              <a:buNone/>
            </a:pPr>
            <a:endParaRPr lang="en-AU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40E98-B490-5B47-910A-07327C963AC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70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40E98-B490-5B47-910A-07327C963A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861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40E98-B490-5B47-910A-07327C963AC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66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340E98-B490-5B47-910A-07327C963A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646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3984" y="1412776"/>
            <a:ext cx="12188832" cy="2155522"/>
          </a:xfrm>
          <a:prstGeom prst="rect">
            <a:avLst/>
          </a:prstGeom>
          <a:noFill/>
        </p:spPr>
      </p:pic>
      <p:sp>
        <p:nvSpPr>
          <p:cNvPr id="17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503712" y="2060848"/>
            <a:ext cx="8160907" cy="864096"/>
          </a:xfrm>
          <a:prstGeom prst="rect">
            <a:avLst/>
          </a:prstGeom>
        </p:spPr>
        <p:txBody>
          <a:bodyPr/>
          <a:lstStyle>
            <a:lvl1pPr>
              <a:buNone/>
              <a:defRPr sz="400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99723" y="4581128"/>
            <a:ext cx="7586133" cy="431800"/>
          </a:xfrm>
          <a:prstGeom prst="rect">
            <a:avLst/>
          </a:prstGeom>
        </p:spPr>
        <p:txBody>
          <a:bodyPr/>
          <a:lstStyle>
            <a:lvl1pPr>
              <a:buNone/>
              <a:defRPr sz="240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055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4800" y="6229352"/>
            <a:ext cx="12196800" cy="62844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76672"/>
            <a:ext cx="10972800" cy="792088"/>
          </a:xfrm>
          <a:prstGeom prst="rect">
            <a:avLst/>
          </a:prstGeom>
        </p:spPr>
        <p:txBody>
          <a:bodyPr/>
          <a:lstStyle>
            <a:lvl1pPr algn="l">
              <a:defRPr sz="3600" b="1" baseline="0">
                <a:latin typeface="+mj-lt"/>
                <a:cs typeface="Microsoft Sans Serif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84784"/>
            <a:ext cx="10972800" cy="4320480"/>
          </a:xfrm>
          <a:prstGeom prst="rect">
            <a:avLst/>
          </a:prstGeom>
        </p:spPr>
        <p:txBody>
          <a:bodyPr/>
          <a:lstStyle>
            <a:lvl1pPr>
              <a:buFont typeface="Arial" pitchFamily="34" charset="0"/>
              <a:buChar char="•"/>
              <a:defRPr sz="3200" baseline="0">
                <a:latin typeface="+mn-lt"/>
                <a:cs typeface="Microsoft Sans Serif" pitchFamily="34" charset="0"/>
              </a:defRPr>
            </a:lvl1pPr>
            <a:lvl2pPr>
              <a:defRPr sz="3200"/>
            </a:lvl2pPr>
            <a:lvl3pPr>
              <a:buFont typeface="Courier New" pitchFamily="49" charset="0"/>
              <a:buChar char="o"/>
              <a:defRPr sz="3200"/>
            </a:lvl3pPr>
            <a:lvl4pPr>
              <a:buFont typeface="Wingdings" pitchFamily="2" charset="2"/>
              <a:buChar char="§"/>
              <a:defRPr sz="3200"/>
            </a:lvl4pPr>
            <a:lvl5pPr>
              <a:defRPr sz="3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532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/>
          <a:lstStyle>
            <a:lvl1pPr>
              <a:buNone/>
              <a:defRPr sz="2000">
                <a:latin typeface="+mn-lt"/>
                <a:cs typeface="Microsoft Sans Serif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630389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n-lt"/>
                <a:cs typeface="Microsoft Sans Serif" pitchFamily="34" charset="0"/>
              </a:defRPr>
            </a:lvl1pPr>
            <a:lvl2pPr>
              <a:defRPr sz="1400"/>
            </a:lvl2pPr>
            <a:lvl3pPr>
              <a:buFont typeface="Courier New" pitchFamily="49" charset="0"/>
              <a:buChar char="o"/>
              <a:defRPr sz="1400"/>
            </a:lvl3pPr>
            <a:lvl4pPr>
              <a:buFont typeface="Wingdings" pitchFamily="2" charset="2"/>
              <a:buChar char="§"/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/>
          <a:lstStyle>
            <a:lvl1pPr>
              <a:buNone/>
              <a:defRPr sz="2000">
                <a:latin typeface="+mn-lt"/>
                <a:cs typeface="Microsoft Sans Serif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630389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 sz="1400">
                <a:latin typeface="+mn-lt"/>
                <a:cs typeface="Microsoft Sans Serif" pitchFamily="34" charset="0"/>
              </a:defRPr>
            </a:lvl1pPr>
            <a:lvl2pPr>
              <a:defRPr sz="1400"/>
            </a:lvl2pPr>
            <a:lvl3pPr>
              <a:buFont typeface="Courier New" pitchFamily="49" charset="0"/>
              <a:buChar char="o"/>
              <a:defRPr sz="1400"/>
            </a:lvl3pPr>
            <a:lvl4pPr>
              <a:buFont typeface="Wingdings" pitchFamily="2" charset="2"/>
              <a:buChar char="§"/>
              <a:defRPr sz="1400"/>
            </a:lvl4pPr>
            <a:lvl5pPr>
              <a:defRPr sz="1400"/>
            </a:lvl5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/>
              <a:t>Click to edit Master text styles</a:t>
            </a:r>
          </a:p>
          <a:p>
            <a:pPr marL="342900" marR="0" lvl="1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/>
              <a:t>Second level</a:t>
            </a:r>
          </a:p>
          <a:p>
            <a:pPr marL="342900" marR="0" lvl="2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/>
              <a:t>Third level</a:t>
            </a:r>
          </a:p>
          <a:p>
            <a:pPr marL="342900" marR="0" lvl="3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/>
              <a:t>Fourth level</a:t>
            </a:r>
          </a:p>
          <a:p>
            <a:pPr marL="342900" marR="0" lvl="4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0" y="476672"/>
            <a:ext cx="10972800" cy="792088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+mj-lt"/>
                <a:cs typeface="Microsoft Sans Serif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4800" y="6229352"/>
            <a:ext cx="12196800" cy="6284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11279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95326"/>
            <a:ext cx="5384800" cy="4309939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n-lt"/>
                <a:cs typeface="Microsoft Sans Serif" pitchFamily="34" charset="0"/>
              </a:defRPr>
            </a:lvl1pPr>
            <a:lvl2pPr>
              <a:defRPr sz="1400">
                <a:latin typeface="+mn-lt"/>
                <a:cs typeface="Microsoft Sans Serif" pitchFamily="34" charset="0"/>
              </a:defRPr>
            </a:lvl2pPr>
            <a:lvl3pPr>
              <a:buFont typeface="Courier New" pitchFamily="49" charset="0"/>
              <a:buChar char="o"/>
              <a:defRPr sz="1400">
                <a:latin typeface="+mn-lt"/>
                <a:cs typeface="Microsoft Sans Serif" pitchFamily="34" charset="0"/>
              </a:defRPr>
            </a:lvl3pPr>
            <a:lvl4pPr>
              <a:buFont typeface="Wingdings" pitchFamily="2" charset="2"/>
              <a:buChar char="§"/>
              <a:defRPr sz="1400">
                <a:latin typeface="+mn-lt"/>
                <a:cs typeface="Microsoft Sans Serif" pitchFamily="34" charset="0"/>
              </a:defRPr>
            </a:lvl4pPr>
            <a:lvl5pPr>
              <a:defRPr sz="1400">
                <a:latin typeface="+mn-lt"/>
                <a:cs typeface="Microsoft Sans Serif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4784"/>
            <a:ext cx="5384800" cy="4320480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n-lt"/>
                <a:cs typeface="Microsoft Sans Serif" pitchFamily="34" charset="0"/>
              </a:defRPr>
            </a:lvl1pPr>
            <a:lvl2pPr>
              <a:defRPr sz="1400">
                <a:latin typeface="+mn-lt"/>
                <a:cs typeface="Microsoft Sans Serif" pitchFamily="34" charset="0"/>
              </a:defRPr>
            </a:lvl2pPr>
            <a:lvl3pPr>
              <a:buFont typeface="Courier New" pitchFamily="49" charset="0"/>
              <a:buChar char="o"/>
              <a:defRPr sz="1400">
                <a:latin typeface="+mn-lt"/>
                <a:cs typeface="Microsoft Sans Serif" pitchFamily="34" charset="0"/>
              </a:defRPr>
            </a:lvl3pPr>
            <a:lvl4pPr>
              <a:buFont typeface="Wingdings" pitchFamily="2" charset="2"/>
              <a:buChar char="§"/>
              <a:defRPr sz="1400">
                <a:latin typeface="+mn-lt"/>
                <a:cs typeface="Microsoft Sans Serif" pitchFamily="34" charset="0"/>
              </a:defRPr>
            </a:lvl4pPr>
            <a:lvl5pPr>
              <a:defRPr sz="1400">
                <a:latin typeface="+mn-lt"/>
                <a:cs typeface="Microsoft Sans Serif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476672"/>
            <a:ext cx="10972800" cy="792088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+mj-lt"/>
                <a:cs typeface="Microsoft Sans Serif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4800" y="6229352"/>
            <a:ext cx="12196800" cy="6284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43064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0">
                <a:latin typeface="Microsoft Sans Serif" pitchFamily="34" charset="0"/>
                <a:cs typeface="Microsoft Sans Serif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latin typeface="Microsoft Sans Serif" pitchFamily="34" charset="0"/>
                <a:cs typeface="Microsoft Sans Serif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AU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4379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icrosoft Sans Serif" pitchFamily="34" charset="0"/>
                <a:cs typeface="Microsoft Sans Serif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-4800" y="6229352"/>
            <a:ext cx="12196800" cy="6284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50294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FC9A9CA-B38B-DE46-B747-5763D052A2C9}" type="datetimeFigureOut">
              <a:rPr lang="en-US" smtClean="0"/>
              <a:t>8/1/2019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424BBB6F-2FF0-EF44-A54D-FEFFCEAA1B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90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CB088-90B1-7B4C-862F-07838CB1AB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225F96-6076-A346-97BD-25D152DB5A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7243F-65C3-5749-BDF9-576237983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9A9CA-B38B-DE46-B747-5763D052A2C9}" type="datetimeFigureOut">
              <a:rPr lang="en-US" smtClean="0"/>
              <a:t>8/1/2019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37637-D2CA-DA48-A90D-9B1BF4694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F31E4-38F9-F04D-AD6A-36FC675E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BBB6F-2FF0-EF44-A54D-FEFFCEAA1B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94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9160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Sommet" pitchFamily="50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482307C-8F82-6A48-AB04-30DE93D765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49677" y="4385054"/>
            <a:ext cx="8160907" cy="864096"/>
          </a:xfrm>
          <a:prstGeom prst="rect">
            <a:avLst/>
          </a:prstGeom>
        </p:spPr>
        <p:txBody>
          <a:bodyPr>
            <a:normAutofit fontScale="40000" lnSpcReduction="20000"/>
          </a:bodyPr>
          <a:lstStyle/>
          <a:p>
            <a:r>
              <a:rPr lang="zh-CN" altLang="en-US" dirty="0"/>
              <a:t>李秉勤</a:t>
            </a:r>
            <a:endParaRPr lang="en-AU" altLang="zh-CN" dirty="0"/>
          </a:p>
          <a:p>
            <a:r>
              <a:rPr lang="zh-CN" altLang="en-US" dirty="0"/>
              <a:t>新南威尔士大学 社会政策研究中心 华人社会政策研究部主任</a:t>
            </a:r>
            <a:endParaRPr lang="en-AU" altLang="zh-CN" dirty="0"/>
          </a:p>
          <a:p>
            <a:r>
              <a:rPr lang="en-US" dirty="0" err="1"/>
              <a:t>Bingqin.li@unsw.edu.au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758A1-9FF1-FC49-B35C-8BE11B269E9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949677" y="1916757"/>
            <a:ext cx="6017342" cy="79216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zh-CN" altLang="en-US" dirty="0"/>
              <a:t>世界社会政策发展的趋势和中国社会政策的联系</a:t>
            </a:r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5F136F7-3A72-C04E-985B-747D12C827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88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858"/>
    </mc:Choice>
    <mc:Fallback xmlns="">
      <p:transition spd="slow" advTm="39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140A9-17A4-4249-B560-A6EE54F7D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欧美社会政策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02398-C567-BC45-8309-78BBD6051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AU" dirty="0"/>
              <a:t>社会</a:t>
            </a:r>
            <a:r>
              <a:rPr lang="zh-CN" altLang="en-US" dirty="0"/>
              <a:t>投资理念从本世纪初开始得到欧盟的推崇</a:t>
            </a:r>
            <a:endParaRPr lang="en-AU" altLang="zh-CN" dirty="0"/>
          </a:p>
          <a:p>
            <a:pPr lvl="1"/>
            <a:r>
              <a:rPr lang="zh-CN" altLang="en-AU" dirty="0"/>
              <a:t>计划</a:t>
            </a:r>
            <a:r>
              <a:rPr lang="zh-CN" altLang="en-US" dirty="0"/>
              <a:t>在</a:t>
            </a:r>
            <a:r>
              <a:rPr lang="en-US" altLang="zh-CN" dirty="0"/>
              <a:t>2010</a:t>
            </a:r>
            <a:r>
              <a:rPr lang="zh-CN" altLang="en-US" dirty="0"/>
              <a:t>年实现一定的社会目标</a:t>
            </a:r>
            <a:endParaRPr lang="en-AU" altLang="zh-CN" dirty="0"/>
          </a:p>
          <a:p>
            <a:pPr lvl="1"/>
            <a:r>
              <a:rPr lang="zh-CN" altLang="en-US" dirty="0"/>
              <a:t>实施协调难度大，效果不是特别好</a:t>
            </a:r>
            <a:endParaRPr lang="en-AU" altLang="zh-CN" dirty="0"/>
          </a:p>
          <a:p>
            <a:r>
              <a:rPr lang="zh-CN" altLang="en-US" dirty="0"/>
              <a:t>从</a:t>
            </a:r>
            <a:r>
              <a:rPr lang="en-US" altLang="zh-CN" dirty="0"/>
              <a:t>2008</a:t>
            </a:r>
            <a:r>
              <a:rPr lang="zh-CN" altLang="en-US" dirty="0"/>
              <a:t>年经济危机以来，社会政策的话语发生了重大的变化</a:t>
            </a:r>
            <a:endParaRPr lang="en-AU" altLang="zh-CN" dirty="0"/>
          </a:p>
          <a:p>
            <a:pPr lvl="1"/>
            <a:r>
              <a:rPr lang="zh-CN" altLang="en-US" dirty="0"/>
              <a:t>减少福利养懒</a:t>
            </a:r>
            <a:endParaRPr lang="en-AU" altLang="zh-CN" dirty="0"/>
          </a:p>
          <a:p>
            <a:pPr lvl="1"/>
            <a:r>
              <a:rPr lang="zh-CN" altLang="en-US" dirty="0"/>
              <a:t>小政府大社会</a:t>
            </a:r>
            <a:endParaRPr lang="en-AU" altLang="zh-CN" dirty="0"/>
          </a:p>
          <a:p>
            <a:pPr lvl="1"/>
            <a:r>
              <a:rPr lang="zh-CN" altLang="en-US" dirty="0"/>
              <a:t>有条件的社会转移支付</a:t>
            </a:r>
            <a:endParaRPr lang="en-US" altLang="zh-CN" dirty="0"/>
          </a:p>
          <a:p>
            <a:r>
              <a:rPr lang="zh-CN" altLang="en-US" dirty="0"/>
              <a:t>近年来，民粹主义盛行，反移民的话语得到支持</a:t>
            </a:r>
            <a:endParaRPr lang="en-AU" altLang="zh-CN" dirty="0"/>
          </a:p>
          <a:p>
            <a:pPr lvl="1"/>
            <a:r>
              <a:rPr lang="zh-CN" altLang="en-US" dirty="0"/>
              <a:t>居民权甚至公民权的概念都受到了挑战</a:t>
            </a:r>
            <a:endParaRPr lang="en-AU" altLang="zh-CN" dirty="0"/>
          </a:p>
          <a:p>
            <a:pPr lvl="1"/>
            <a:endParaRPr lang="en-AU" altLang="zh-CN" dirty="0"/>
          </a:p>
          <a:p>
            <a:pPr lvl="1"/>
            <a:endParaRPr lang="en-AU" altLang="zh-CN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D708942-E4F1-8943-A1AC-B9612E550B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98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567"/>
    </mc:Choice>
    <mc:Fallback xmlns="">
      <p:transition spd="slow" advTm="368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8C3ED-2CD6-8842-910E-3711C92FE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发展中国家的社会政策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A3B4D-ED58-A24E-9002-7DD773582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发展中国家在解决既定约束下的社会问题时表现得非常有创意！</a:t>
            </a:r>
            <a:endParaRPr lang="en-AU" altLang="zh-CN" sz="2800" dirty="0"/>
          </a:p>
          <a:p>
            <a:pPr lvl="1"/>
            <a:r>
              <a:rPr lang="zh-CN" altLang="en-US" sz="2800" dirty="0"/>
              <a:t>有条件的现金转移支付</a:t>
            </a:r>
            <a:endParaRPr lang="en-AU" altLang="zh-CN" sz="2800" dirty="0"/>
          </a:p>
          <a:p>
            <a:pPr lvl="1"/>
            <a:r>
              <a:rPr lang="zh-CN" altLang="en-US" sz="2800" dirty="0"/>
              <a:t>贫困地区儿童的基础教育课件</a:t>
            </a:r>
            <a:endParaRPr lang="en-AU" altLang="zh-CN" sz="2800" dirty="0"/>
          </a:p>
          <a:p>
            <a:pPr lvl="1"/>
            <a:r>
              <a:rPr lang="zh-CN" altLang="en-US" sz="2800" dirty="0"/>
              <a:t>小额贷款</a:t>
            </a:r>
            <a:endParaRPr lang="en-AU" altLang="zh-CN" sz="2800" dirty="0"/>
          </a:p>
          <a:p>
            <a:pPr lvl="1"/>
            <a:r>
              <a:rPr lang="zh-CN" altLang="en-US" sz="2800" dirty="0"/>
              <a:t>贫民困群体的互助建房</a:t>
            </a:r>
            <a:endParaRPr lang="en-AU" altLang="zh-CN" sz="2800" dirty="0"/>
          </a:p>
          <a:p>
            <a:pPr lvl="1"/>
            <a:r>
              <a:rPr lang="zh-CN" altLang="en-US" sz="2800" dirty="0"/>
              <a:t>社区公共产品的共同生产和参与式决策</a:t>
            </a:r>
            <a:endParaRPr lang="en-AU" altLang="zh-CN" sz="2800" dirty="0"/>
          </a:p>
          <a:p>
            <a:pPr lvl="1"/>
            <a:r>
              <a:rPr lang="zh-CN" altLang="en-US" sz="2800" dirty="0"/>
              <a:t>跨国电话现金转移支付（</a:t>
            </a:r>
            <a:r>
              <a:rPr lang="en-US" altLang="zh-CN" sz="2800" dirty="0"/>
              <a:t>Mobile</a:t>
            </a:r>
            <a:r>
              <a:rPr lang="zh-CN" altLang="en-US" sz="2800" dirty="0"/>
              <a:t> </a:t>
            </a:r>
            <a:r>
              <a:rPr lang="en-US" altLang="zh-CN" sz="2800" dirty="0"/>
              <a:t>money</a:t>
            </a:r>
            <a:r>
              <a:rPr lang="zh-CN" altLang="en-US" sz="2800" dirty="0"/>
              <a:t>）</a:t>
            </a:r>
            <a:endParaRPr lang="en-AU" altLang="zh-CN" sz="2800" dirty="0"/>
          </a:p>
          <a:p>
            <a:r>
              <a:rPr lang="zh-CN" altLang="en-US" sz="2800" dirty="0"/>
              <a:t>可是感兴趣的人不多啊</a:t>
            </a:r>
            <a:endParaRPr lang="en-AU" altLang="zh-CN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F7D190A-9BDA-1D43-BA78-C7410896A0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24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394"/>
    </mc:Choice>
    <mc:Fallback xmlns="">
      <p:transition spd="slow" advTm="139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83D14-4E70-6947-8A19-B257BCD2A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以中国的社会政策作为参照来看发达国家和发展中国家的社会政策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86EBC-F303-E149-9E66-E684EC1E9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094270"/>
            <a:ext cx="10972800" cy="3710993"/>
          </a:xfrm>
        </p:spPr>
        <p:txBody>
          <a:bodyPr/>
          <a:lstStyle/>
          <a:p>
            <a:r>
              <a:rPr lang="zh-CN" altLang="en-US" dirty="0"/>
              <a:t>目标</a:t>
            </a:r>
            <a:endParaRPr lang="en-AU" altLang="zh-CN" dirty="0"/>
          </a:p>
          <a:p>
            <a:r>
              <a:rPr lang="zh-CN" altLang="en-US" dirty="0"/>
              <a:t>约束</a:t>
            </a:r>
            <a:endParaRPr lang="en-AU" altLang="zh-CN" dirty="0"/>
          </a:p>
          <a:p>
            <a:r>
              <a:rPr lang="zh-CN" altLang="en-US" dirty="0"/>
              <a:t>创意</a:t>
            </a:r>
            <a:endParaRPr lang="en-AU" altLang="zh-CN" dirty="0"/>
          </a:p>
          <a:p>
            <a:r>
              <a:rPr lang="zh-CN" altLang="en-US" dirty="0"/>
              <a:t>效果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CD88D1C-3451-BC43-8671-108EF39411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8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47148-4B48-8E4B-873A-A814F5B38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世界华人社会政策与中国社会政策关系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ECCFC-9477-5749-A0BE-CDAA54DA1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从移民国家的文化认同，到多元文化社会</a:t>
            </a:r>
            <a:endParaRPr lang="en-AU" altLang="zh-CN" dirty="0"/>
          </a:p>
          <a:p>
            <a:pPr lvl="1"/>
            <a:r>
              <a:rPr lang="zh-CN" altLang="en-US" dirty="0"/>
              <a:t>移民的社会融入需要时间</a:t>
            </a:r>
            <a:endParaRPr lang="en-AU" altLang="zh-CN" dirty="0"/>
          </a:p>
          <a:p>
            <a:pPr lvl="1"/>
            <a:r>
              <a:rPr lang="zh-CN" altLang="en-US" dirty="0"/>
              <a:t>移民的社会阶层差异有可能影响到他们的社会融入时间长短</a:t>
            </a:r>
            <a:endParaRPr lang="en-AU" altLang="zh-CN" dirty="0"/>
          </a:p>
          <a:p>
            <a:r>
              <a:rPr lang="zh-CN" altLang="en-US" dirty="0"/>
              <a:t>过去谈移民的文化背景</a:t>
            </a:r>
            <a:r>
              <a:rPr lang="en-US" altLang="zh-CN" dirty="0"/>
              <a:t>—</a:t>
            </a:r>
            <a:r>
              <a:rPr lang="zh-CN" altLang="en-US" dirty="0"/>
              <a:t>更多地要看移民前的个体与制度之间的关系</a:t>
            </a: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25ED4B9-54BD-7849-8E86-71AD5C9CF7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90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3993"/>
    </mc:Choice>
    <mc:Fallback xmlns="">
      <p:transition spd="slow" advTm="273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2408541-2453-2441-8530-68CA8924C4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zh-CN" altLang="en-US" dirty="0"/>
              <a:t>谢谢！</a:t>
            </a:r>
            <a:br>
              <a:rPr lang="en-US" dirty="0"/>
            </a:b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793D01B-D976-5641-BF0F-393A2B1C22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0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08"/>
    </mc:Choice>
    <mc:Fallback xmlns="">
      <p:transition spd="slow" advTm="3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UNSW_PowerPoint_template_Arialonly">
  <a:themeElements>
    <a:clrScheme name="Custom 1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UNSW - External computer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rtlCol="0">
        <a:spAutoFit/>
      </a:bodyPr>
      <a:lstStyle>
        <a:defPPr marL="342900" marR="0" indent="-342900" algn="l" defTabSz="914400" rtl="0" eaLnBrk="1" fontAlgn="auto" latinLnBrk="0" hangingPunct="1">
          <a:lnSpc>
            <a:spcPct val="100000"/>
          </a:lnSpc>
          <a:spcBef>
            <a:spcPct val="20000"/>
          </a:spcBef>
          <a:spcAft>
            <a:spcPts val="0"/>
          </a:spcAft>
          <a:buClrTx/>
          <a:buSzTx/>
          <a:buFont typeface="Arial" pitchFamily="34" charset="0"/>
          <a:buNone/>
          <a:tabLst/>
          <a:defRPr kumimoji="0" sz="1150" i="0" u="none" strike="noStrike" kern="1200" cap="none" spc="0" normalizeH="0" baseline="0" noProof="0" dirty="0" err="1" smtClean="0">
            <a:ln>
              <a:noFill/>
            </a:ln>
            <a:solidFill>
              <a:schemeClr val="tx1"/>
            </a:solidFill>
            <a:effectLst/>
            <a:uLnTx/>
            <a:uFillTx/>
            <a:latin typeface="+mj-lt"/>
            <a:ea typeface="+mn-ea"/>
            <a:cs typeface="+mn-c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274</Words>
  <Application>Microsoft Office PowerPoint</Application>
  <PresentationFormat>Widescreen</PresentationFormat>
  <Paragraphs>39</Paragraphs>
  <Slides>6</Slides>
  <Notes>5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UNSW_PowerPoint_template_Arialonly</vt:lpstr>
      <vt:lpstr>世界社会政策发展的趋势和中国社会政策的联系</vt:lpstr>
      <vt:lpstr>欧美社会政策</vt:lpstr>
      <vt:lpstr>发展中国家的社会政策</vt:lpstr>
      <vt:lpstr>以中国的社会政策作为参照来看发达国家和发展中国家的社会政策</vt:lpstr>
      <vt:lpstr>世界华人社会政策与中国社会政策关系</vt:lpstr>
      <vt:lpstr>谢谢！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世界社会政策发展的趋势和中国社会政策的联系</dc:title>
  <dc:creator>Bingqin Li</dc:creator>
  <cp:lastModifiedBy>Bingqin Li</cp:lastModifiedBy>
  <cp:revision>2</cp:revision>
  <dcterms:created xsi:type="dcterms:W3CDTF">2019-08-01T07:09:45Z</dcterms:created>
  <dcterms:modified xsi:type="dcterms:W3CDTF">2019-08-01T08:46:18Z</dcterms:modified>
</cp:coreProperties>
</file>